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33"/>
  </p:notesMasterIdLst>
  <p:sldIdLst>
    <p:sldId id="363" r:id="rId2"/>
    <p:sldId id="257" r:id="rId3"/>
    <p:sldId id="319" r:id="rId4"/>
    <p:sldId id="259" r:id="rId5"/>
    <p:sldId id="334" r:id="rId6"/>
    <p:sldId id="320" r:id="rId7"/>
    <p:sldId id="322" r:id="rId8"/>
    <p:sldId id="335" r:id="rId9"/>
    <p:sldId id="364" r:id="rId10"/>
    <p:sldId id="365" r:id="rId11"/>
    <p:sldId id="366" r:id="rId12"/>
    <p:sldId id="367" r:id="rId13"/>
    <p:sldId id="368" r:id="rId14"/>
    <p:sldId id="369" r:id="rId15"/>
    <p:sldId id="370" r:id="rId16"/>
    <p:sldId id="371" r:id="rId17"/>
    <p:sldId id="346" r:id="rId18"/>
    <p:sldId id="372" r:id="rId19"/>
    <p:sldId id="373" r:id="rId20"/>
    <p:sldId id="375" r:id="rId21"/>
    <p:sldId id="376" r:id="rId22"/>
    <p:sldId id="377" r:id="rId23"/>
    <p:sldId id="378" r:id="rId24"/>
    <p:sldId id="379" r:id="rId25"/>
    <p:sldId id="380" r:id="rId26"/>
    <p:sldId id="381" r:id="rId27"/>
    <p:sldId id="382" r:id="rId28"/>
    <p:sldId id="383" r:id="rId29"/>
    <p:sldId id="384" r:id="rId30"/>
    <p:sldId id="385" r:id="rId31"/>
    <p:sldId id="362" r:id="rId32"/>
  </p:sldIdLst>
  <p:sldSz cx="6858000" cy="5143500"/>
  <p:notesSz cx="6858000" cy="9144000"/>
  <p:embeddedFontLst>
    <p:embeddedFont>
      <p:font typeface="Sniglet" panose="020B0604020202020204" charset="0"/>
      <p:regular r:id="rId34"/>
    </p:embeddedFont>
    <p:embeddedFont>
      <p:font typeface="Dosis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25F0C6-BAA3-4C27-AC2D-26F4839DF0C6}">
  <a:tblStyle styleId="{D025F0C6-BAA3-4C27-AC2D-26F4839DF0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80672" autoAdjust="0"/>
  </p:normalViewPr>
  <p:slideViewPr>
    <p:cSldViewPr>
      <p:cViewPr>
        <p:scale>
          <a:sx n="100" d="100"/>
          <a:sy n="100" d="100"/>
        </p:scale>
        <p:origin x="438" y="330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184199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nhắn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002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nhắn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2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48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Gửi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nhắn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889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đăng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364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1728825" y="1161055"/>
            <a:ext cx="4614750" cy="1159799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542770" y="4220095"/>
            <a:ext cx="596156" cy="985737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43737" y="3053286"/>
            <a:ext cx="586511" cy="890356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3018826" y="3422421"/>
            <a:ext cx="278148" cy="809587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2308536" y="3128353"/>
            <a:ext cx="548003" cy="895810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4051237" y="3285717"/>
            <a:ext cx="604451" cy="75083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6273344" y="3346847"/>
            <a:ext cx="655344" cy="600259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3413337" y="3125540"/>
            <a:ext cx="492906" cy="67922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3314913" y="3994839"/>
            <a:ext cx="689761" cy="95090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1983683" y="4036537"/>
            <a:ext cx="667767" cy="7068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1587405" y="3186156"/>
            <a:ext cx="622316" cy="780162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010522" y="3186146"/>
            <a:ext cx="449359" cy="706812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011213" y="4813558"/>
            <a:ext cx="612707" cy="313966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5359816" y="4508764"/>
            <a:ext cx="780662" cy="73062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5359825" y="3104431"/>
            <a:ext cx="513548" cy="721462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3946656" y="4729516"/>
            <a:ext cx="393784" cy="372666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6282280" y="4729066"/>
            <a:ext cx="381398" cy="324975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2856539" y="4429331"/>
            <a:ext cx="428201" cy="567281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5981545" y="3053271"/>
            <a:ext cx="406169" cy="67927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178089" y="4028294"/>
            <a:ext cx="550742" cy="723314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185297" y="4094880"/>
            <a:ext cx="206575" cy="244207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6387707" y="4082888"/>
            <a:ext cx="517677" cy="510383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644785" y="3417442"/>
            <a:ext cx="238214" cy="659009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4280279" y="4213994"/>
            <a:ext cx="663597" cy="750833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19647" y="4567615"/>
            <a:ext cx="537852" cy="34833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5638637" y="3966329"/>
            <a:ext cx="634701" cy="598458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4810871" y="3100382"/>
            <a:ext cx="493819" cy="473652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4839906" y="3705911"/>
            <a:ext cx="499774" cy="752689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399510" y="4742878"/>
            <a:ext cx="510809" cy="455286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5002356" y="4614394"/>
            <a:ext cx="231346" cy="330480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2408203" y="1661766"/>
            <a:ext cx="3976199" cy="1159799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 rtl="0">
              <a:spcBef>
                <a:spcPts val="0"/>
              </a:spcBef>
              <a:buSzPct val="100000"/>
              <a:defRPr sz="3700" b="0"/>
            </a:lvl1pPr>
            <a:lvl2pPr lvl="1" algn="r" rtl="0">
              <a:spcBef>
                <a:spcPts val="0"/>
              </a:spcBef>
              <a:buSzPct val="100000"/>
              <a:defRPr sz="3700" b="0"/>
            </a:lvl2pPr>
            <a:lvl3pPr lvl="2" algn="r" rtl="0">
              <a:spcBef>
                <a:spcPts val="0"/>
              </a:spcBef>
              <a:buSzPct val="100000"/>
              <a:defRPr sz="3700" b="0"/>
            </a:lvl3pPr>
            <a:lvl4pPr lvl="3" algn="r" rtl="0">
              <a:spcBef>
                <a:spcPts val="0"/>
              </a:spcBef>
              <a:buSzPct val="100000"/>
              <a:defRPr sz="3700" b="0"/>
            </a:lvl4pPr>
            <a:lvl5pPr lvl="4" algn="r" rtl="0">
              <a:spcBef>
                <a:spcPts val="0"/>
              </a:spcBef>
              <a:buSzPct val="100000"/>
              <a:defRPr sz="3700" b="0"/>
            </a:lvl5pPr>
            <a:lvl6pPr lvl="5" algn="r" rtl="0">
              <a:spcBef>
                <a:spcPts val="0"/>
              </a:spcBef>
              <a:buSzPct val="100000"/>
              <a:defRPr sz="3700" b="0"/>
            </a:lvl6pPr>
            <a:lvl7pPr lvl="6" algn="r" rtl="0">
              <a:spcBef>
                <a:spcPts val="0"/>
              </a:spcBef>
              <a:buSzPct val="100000"/>
              <a:defRPr sz="3700" b="0"/>
            </a:lvl7pPr>
            <a:lvl8pPr lvl="7" algn="r" rtl="0">
              <a:spcBef>
                <a:spcPts val="0"/>
              </a:spcBef>
              <a:buSzPct val="100000"/>
              <a:defRPr sz="3700" b="0"/>
            </a:lvl8pPr>
            <a:lvl9pPr lvl="8" algn="r" rtl="0">
              <a:spcBef>
                <a:spcPts val="0"/>
              </a:spcBef>
              <a:buSzPct val="100000"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2408166" y="2864180"/>
            <a:ext cx="3976199" cy="7847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 rtl="0">
              <a:spcBef>
                <a:spcPts val="0"/>
              </a:spcBef>
              <a:buClr>
                <a:srgbClr val="1C4587"/>
              </a:buClr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3309060" y="4661643"/>
            <a:ext cx="337912" cy="558733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2976619" y="4000287"/>
            <a:ext cx="332444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4712523" y="4209514"/>
            <a:ext cx="157660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4309920" y="4042840"/>
            <a:ext cx="310618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5297707" y="4132027"/>
            <a:ext cx="342614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6557232" y="4166676"/>
            <a:ext cx="37146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4936140" y="4041241"/>
            <a:ext cx="279388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4880350" y="4533966"/>
            <a:ext cx="390968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4125792" y="4557604"/>
            <a:ext cx="378503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3901175" y="4075598"/>
            <a:ext cx="35274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3574189" y="4075593"/>
            <a:ext cx="2547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4141393" y="4998018"/>
            <a:ext cx="347294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6039428" y="4825264"/>
            <a:ext cx="442494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6039435" y="4029276"/>
            <a:ext cx="291089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5238432" y="4950383"/>
            <a:ext cx="223204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6562296" y="4950125"/>
            <a:ext cx="216184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4620536" y="4780238"/>
            <a:ext cx="242712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6391834" y="4000279"/>
            <a:ext cx="230225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3669170" y="4552932"/>
            <a:ext cx="312171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6622054" y="4583868"/>
            <a:ext cx="293429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3366883" y="4206693"/>
            <a:ext cx="135024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5427546" y="4658174"/>
            <a:ext cx="37614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6197469" y="4517809"/>
            <a:ext cx="35976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5728281" y="4026976"/>
            <a:ext cx="279905" cy="26847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5744735" y="4370201"/>
            <a:ext cx="283281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3794674" y="4957957"/>
            <a:ext cx="289535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5836817" y="4885132"/>
            <a:ext cx="13113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112073" y="4209514"/>
            <a:ext cx="157660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709470" y="4042840"/>
            <a:ext cx="310618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1697257" y="4132027"/>
            <a:ext cx="342614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335690" y="4041241"/>
            <a:ext cx="279388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279900" y="4533966"/>
            <a:ext cx="390968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525342" y="4557604"/>
            <a:ext cx="378503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300724" y="4075598"/>
            <a:ext cx="35274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26262" y="4075593"/>
            <a:ext cx="2547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540943" y="4998018"/>
            <a:ext cx="347294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2438979" y="4825264"/>
            <a:ext cx="442494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2438985" y="4029276"/>
            <a:ext cx="291089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1637982" y="4950383"/>
            <a:ext cx="223204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2961846" y="4950125"/>
            <a:ext cx="216184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020086" y="4780238"/>
            <a:ext cx="242712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2791384" y="4000279"/>
            <a:ext cx="230225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8720" y="4552932"/>
            <a:ext cx="312171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3021604" y="4583868"/>
            <a:ext cx="293429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027" y="4900230"/>
            <a:ext cx="135024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1827096" y="4658174"/>
            <a:ext cx="37614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2597019" y="4517809"/>
            <a:ext cx="35976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127830" y="4026976"/>
            <a:ext cx="279905" cy="26847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144285" y="4370201"/>
            <a:ext cx="283281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194224" y="4957957"/>
            <a:ext cx="289535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236367" y="4885132"/>
            <a:ext cx="13113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560946" y="225025"/>
            <a:ext cx="4605299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560946" y="1302836"/>
            <a:ext cx="4605299" cy="361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5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5582179" y="-91153"/>
            <a:ext cx="1347217" cy="5330574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637859" y="1031425"/>
            <a:ext cx="452834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560946" y="225025"/>
            <a:ext cx="4605299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560946" y="1363153"/>
            <a:ext cx="2369249" cy="361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2200"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body" idx="2"/>
          </p:nvPr>
        </p:nvSpPr>
        <p:spPr>
          <a:xfrm>
            <a:off x="3072826" y="1363153"/>
            <a:ext cx="2369249" cy="361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2200"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  <p:grpSp>
        <p:nvGrpSpPr>
          <p:cNvPr id="326" name="Shape 326"/>
          <p:cNvGrpSpPr/>
          <p:nvPr/>
        </p:nvGrpSpPr>
        <p:grpSpPr>
          <a:xfrm>
            <a:off x="5582179" y="-91153"/>
            <a:ext cx="1347217" cy="5330574"/>
            <a:chOff x="6023725" y="842300"/>
            <a:chExt cx="1358150" cy="4030375"/>
          </a:xfrm>
        </p:grpSpPr>
        <p:sp>
          <p:nvSpPr>
            <p:cNvPr id="327" name="Shape 327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28" name="Shape 32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29" name="Shape 329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30" name="Shape 330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31" name="Shape 331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32" name="Shape 332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33" name="Shape 333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34" name="Shape 334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35" name="Shape 33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36" name="Shape 336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37" name="Shape 337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38" name="Shape 33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39" name="Shape 339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40" name="Shape 340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41" name="Shape 341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42" name="Shape 342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43" name="Shape 343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44" name="Shape 344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45" name="Shape 34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46" name="Shape 346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47" name="Shape 347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48" name="Shape 34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49" name="Shape 349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50" name="Shape 350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51" name="Shape 351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52" name="Shape 352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53" name="Shape 353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54" name="Shape 354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55" name="Shape 35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cxnSp>
        <p:nvCxnSpPr>
          <p:cNvPr id="356" name="Shape 356"/>
          <p:cNvCxnSpPr/>
          <p:nvPr/>
        </p:nvCxnSpPr>
        <p:spPr>
          <a:xfrm>
            <a:off x="637859" y="1031425"/>
            <a:ext cx="452834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4" y="-23"/>
            <a:ext cx="6857848" cy="514337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560945" y="225025"/>
            <a:ext cx="5093775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560945" y="1314900"/>
            <a:ext cx="5093775" cy="361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3D4965"/>
              </a:buClr>
              <a:buSzPct val="1000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480"/>
              </a:spcBef>
              <a:buClr>
                <a:srgbClr val="3D4965"/>
              </a:buClr>
              <a:buSzPct val="100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480"/>
              </a:spcBef>
              <a:buClr>
                <a:srgbClr val="3D4965"/>
              </a:buClr>
              <a:buSzPct val="100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7" r:id="rId5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D10A68-1FAC-534E-A8EE-F5E316DCE054}"/>
              </a:ext>
            </a:extLst>
          </p:cNvPr>
          <p:cNvSpPr>
            <a:spLocks noGrp="1"/>
          </p:cNvSpPr>
          <p:nvPr/>
        </p:nvSpPr>
        <p:spPr>
          <a:xfrm>
            <a:off x="781050" y="750777"/>
            <a:ext cx="5410200" cy="23543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 ÁN </a:t>
            </a:r>
            <a:b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TỐT NGHIỆP ĐẠI HỌC</a:t>
            </a:r>
            <a:b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NGÀNH CÔNG NGHỆ THÔNG TIN</a:t>
            </a:r>
            <a:b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MẠNG XÃ HỘI THÚ CƯNG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158218C-D3A9-E34D-B5A7-CC075FC5779A}"/>
              </a:ext>
            </a:extLst>
          </p:cNvPr>
          <p:cNvSpPr>
            <a:spLocks noGrp="1"/>
          </p:cNvSpPr>
          <p:nvPr/>
        </p:nvSpPr>
        <p:spPr>
          <a:xfrm>
            <a:off x="609600" y="2820988"/>
            <a:ext cx="558165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Xuân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Biển</a:t>
            </a:r>
            <a:endParaRPr lang="en-US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PGS.TS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Đình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Khang</a:t>
            </a:r>
            <a:endParaRPr lang="en-US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06/2018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6C0D47-1DF6-F948-AC18-8DA596A712A7}"/>
              </a:ext>
            </a:extLst>
          </p:cNvPr>
          <p:cNvSpPr>
            <a:spLocks noGrp="1"/>
          </p:cNvSpPr>
          <p:nvPr/>
        </p:nvSpPr>
        <p:spPr>
          <a:xfrm>
            <a:off x="723900" y="361950"/>
            <a:ext cx="5448300" cy="4431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TRƯỜNG ĐẠI HỌC BÁCH KHOA HÀ NỘI</a:t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VIỆN CÔNG NGHỆ THÔNG TIN VÀ TRUYỀN THÔNG</a:t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──────── * ───────</a:t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endParaRPr lang="en-US" sz="1600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0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68" y="31750"/>
            <a:ext cx="5458854" cy="857400"/>
          </a:xfrm>
        </p:spPr>
        <p:txBody>
          <a:bodyPr/>
          <a:lstStyle/>
          <a:p>
            <a:pPr algn="ctr"/>
            <a:r>
              <a:rPr lang="en-US" sz="3200" dirty="0" smtClean="0">
                <a:latin typeface="+mj-lt"/>
              </a:rPr>
              <a:t>3.4: Use case </a:t>
            </a:r>
            <a:r>
              <a:rPr lang="en-US" sz="3200" dirty="0" err="1" smtClean="0">
                <a:latin typeface="+mj-lt"/>
              </a:rPr>
              <a:t>Gợi</a:t>
            </a:r>
            <a:r>
              <a:rPr lang="en-US" sz="3200" dirty="0" smtClean="0">
                <a:latin typeface="+mj-lt"/>
              </a:rPr>
              <a:t> ý </a:t>
            </a:r>
            <a:r>
              <a:rPr lang="en-US" sz="3200" dirty="0" err="1" smtClean="0">
                <a:latin typeface="+mj-lt"/>
              </a:rPr>
              <a:t>theo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dõi</a:t>
            </a:r>
            <a:endParaRPr lang="en-US" sz="3200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68" y="1123950"/>
            <a:ext cx="5458854" cy="3789686"/>
          </a:xfrm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Gợi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ý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theo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dõi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theo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2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cách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: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Dựa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vào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điểm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chung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: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giới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tính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độ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tuổi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thú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yêu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thích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quê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quán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Dựa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vào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điểm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xếp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hạng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: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Người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dùng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điểm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cao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sẽ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được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ưu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tiên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hiện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lên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gợi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ý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theo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dõi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.</a:t>
            </a:r>
          </a:p>
          <a:p>
            <a:pPr lvl="2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   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164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68" y="31750"/>
            <a:ext cx="5458854" cy="857400"/>
          </a:xfrm>
        </p:spPr>
        <p:txBody>
          <a:bodyPr/>
          <a:lstStyle/>
          <a:p>
            <a:pPr algn="ctr"/>
            <a:r>
              <a:rPr lang="en-US" sz="3200" dirty="0" smtClean="0">
                <a:latin typeface="+mj-lt"/>
              </a:rPr>
              <a:t>3.5: Use case </a:t>
            </a:r>
            <a:r>
              <a:rPr lang="en-US" sz="3200" dirty="0" err="1" smtClean="0">
                <a:latin typeface="+mj-lt"/>
              </a:rPr>
              <a:t>Vinh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danh</a:t>
            </a:r>
            <a:endParaRPr lang="en-US" sz="3200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389193"/>
            <a:ext cx="5458854" cy="3789686"/>
          </a:xfrm>
        </p:spPr>
        <p:txBody>
          <a:bodyPr/>
          <a:lstStyle/>
          <a:p>
            <a:pPr marL="342900" lvl="2" indent="-342900">
              <a:lnSpc>
                <a:spcPct val="150000"/>
              </a:lnSpc>
              <a:buFontTx/>
              <a:buChar char="-"/>
            </a:pP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Dựa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vào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số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lượng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lượt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yêu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thích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,</a:t>
            </a:r>
            <a:endParaRPr lang="en-US" sz="22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lvl="2">
              <a:lnSpc>
                <a:spcPct val="150000"/>
              </a:lnSpc>
              <a:buNone/>
            </a:pP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   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hiển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thị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ra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Top 10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bức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ảnh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trong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tuần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.</a:t>
            </a:r>
          </a:p>
          <a:p>
            <a:pPr marL="342900" lvl="2" indent="-342900">
              <a:lnSpc>
                <a:spcPct val="150000"/>
              </a:lnSpc>
              <a:buFontTx/>
              <a:buChar char="-"/>
            </a:pP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Đồng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thời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hiển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thị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người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dùng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đó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để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vinh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danh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cùng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bức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ảnh</a:t>
            </a:r>
            <a:endParaRPr lang="en-US" sz="2200" dirty="0" smtClean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342900" lvl="2" indent="-342900">
              <a:lnSpc>
                <a:spcPct val="150000"/>
              </a:lnSpc>
              <a:buFontTx/>
              <a:buChar char="-"/>
            </a:pP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Tăng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điểm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cho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người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dùng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.</a:t>
            </a:r>
          </a:p>
          <a:p>
            <a:pPr lvl="2">
              <a:buNone/>
            </a:pPr>
            <a:endParaRPr lang="en-US" sz="22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692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161055"/>
            <a:ext cx="5962575" cy="1159799"/>
          </a:xfrm>
        </p:spPr>
        <p:txBody>
          <a:bodyPr/>
          <a:lstStyle/>
          <a:p>
            <a:pPr algn="ctr"/>
            <a:r>
              <a:rPr lang="en-US" sz="3200" dirty="0">
                <a:latin typeface="+mj-lt"/>
              </a:rPr>
              <a:t>4</a:t>
            </a:r>
            <a:r>
              <a:rPr lang="en-US" sz="3200" dirty="0" smtClean="0">
                <a:latin typeface="+mj-lt"/>
              </a:rPr>
              <a:t>: </a:t>
            </a:r>
            <a:r>
              <a:rPr lang="en-US" sz="3200" dirty="0" err="1" smtClean="0">
                <a:latin typeface="+mj-lt"/>
              </a:rPr>
              <a:t>Biểu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đồ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Trình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tự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944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161055"/>
            <a:ext cx="5962575" cy="1159799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latin typeface="+mj-lt"/>
              </a:rPr>
              <a:t>4.1: </a:t>
            </a:r>
            <a:r>
              <a:rPr lang="en-US" sz="3200" dirty="0" err="1" smtClean="0">
                <a:latin typeface="+mj-lt"/>
              </a:rPr>
              <a:t>Biểu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đồ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Trình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tự</a:t>
            </a:r>
            <a:r>
              <a:rPr lang="en-US" sz="3200" dirty="0" smtClean="0">
                <a:latin typeface="+mj-lt"/>
              </a:rPr>
              <a:t/>
            </a:r>
            <a:br>
              <a:rPr lang="en-US" sz="3200" dirty="0" smtClean="0">
                <a:latin typeface="+mj-lt"/>
              </a:rPr>
            </a:br>
            <a:r>
              <a:rPr lang="en-US" sz="3200" dirty="0" err="1" smtClean="0">
                <a:latin typeface="+mj-lt"/>
              </a:rPr>
              <a:t>Cập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nhật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thông</a:t>
            </a:r>
            <a:r>
              <a:rPr lang="en-US" sz="3200" dirty="0" smtClean="0">
                <a:latin typeface="+mj-lt"/>
              </a:rPr>
              <a:t> tin </a:t>
            </a:r>
            <a:r>
              <a:rPr lang="en-US" sz="3200" dirty="0" err="1" smtClean="0">
                <a:latin typeface="+mj-lt"/>
              </a:rPr>
              <a:t>cá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nhân</a:t>
            </a:r>
            <a:endParaRPr lang="en-US" sz="3200" dirty="0">
              <a:latin typeface="+mj-lt"/>
            </a:endParaRPr>
          </a:p>
        </p:txBody>
      </p:sp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4762"/>
            <a:ext cx="6853237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39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161055"/>
            <a:ext cx="5962575" cy="1159799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latin typeface="+mj-lt"/>
              </a:rPr>
              <a:t>4.2: </a:t>
            </a:r>
            <a:r>
              <a:rPr lang="en-US" sz="3200" dirty="0" err="1" smtClean="0">
                <a:latin typeface="+mj-lt"/>
              </a:rPr>
              <a:t>Biểu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đồ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Trình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tự</a:t>
            </a:r>
            <a:r>
              <a:rPr lang="en-US" sz="3200" dirty="0" smtClean="0">
                <a:latin typeface="+mj-lt"/>
              </a:rPr>
              <a:t/>
            </a:r>
            <a:br>
              <a:rPr lang="en-US" sz="3200" dirty="0" smtClean="0">
                <a:latin typeface="+mj-lt"/>
              </a:rPr>
            </a:br>
            <a:r>
              <a:rPr lang="en-US" sz="3200" dirty="0" err="1" smtClean="0">
                <a:latin typeface="+mj-lt"/>
              </a:rPr>
              <a:t>Gửi</a:t>
            </a:r>
            <a:r>
              <a:rPr lang="en-US" sz="3200" dirty="0" smtClean="0">
                <a:latin typeface="+mj-lt"/>
              </a:rPr>
              <a:t> tin </a:t>
            </a:r>
            <a:r>
              <a:rPr lang="en-US" sz="3200" dirty="0" err="1" smtClean="0">
                <a:latin typeface="+mj-lt"/>
              </a:rPr>
              <a:t>nhắn</a:t>
            </a:r>
            <a:endParaRPr lang="en-US" sz="3200" dirty="0">
              <a:latin typeface="+mj-lt"/>
            </a:endParaRPr>
          </a:p>
        </p:txBody>
      </p:sp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4763"/>
            <a:ext cx="6893803" cy="513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836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161055"/>
            <a:ext cx="5962575" cy="1159799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latin typeface="+mj-lt"/>
              </a:rPr>
              <a:t>4.3: </a:t>
            </a:r>
            <a:r>
              <a:rPr lang="en-US" sz="3200" dirty="0" err="1" smtClean="0">
                <a:latin typeface="+mj-lt"/>
              </a:rPr>
              <a:t>Biểu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đồ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Trình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tự</a:t>
            </a:r>
            <a:r>
              <a:rPr lang="en-US" sz="3200" dirty="0" smtClean="0">
                <a:latin typeface="+mj-lt"/>
              </a:rPr>
              <a:t/>
            </a:r>
            <a:br>
              <a:rPr lang="en-US" sz="3200" dirty="0" smtClean="0">
                <a:latin typeface="+mj-lt"/>
              </a:rPr>
            </a:br>
            <a:r>
              <a:rPr lang="en-US" sz="3200" dirty="0" err="1" smtClean="0">
                <a:latin typeface="+mj-lt"/>
              </a:rPr>
              <a:t>Thêm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bài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đăng</a:t>
            </a:r>
            <a:endParaRPr lang="en-US" sz="3200" dirty="0">
              <a:latin typeface="+mj-lt"/>
            </a:endParaRPr>
          </a:p>
        </p:txBody>
      </p:sp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4762"/>
            <a:ext cx="6858591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824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161055"/>
            <a:ext cx="5962575" cy="1159799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latin typeface="+mj-lt"/>
              </a:rPr>
              <a:t>4.4: </a:t>
            </a:r>
            <a:r>
              <a:rPr lang="en-US" sz="3200" dirty="0" err="1" smtClean="0">
                <a:latin typeface="+mj-lt"/>
              </a:rPr>
              <a:t>Biểu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đồ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Trình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tự</a:t>
            </a:r>
            <a:r>
              <a:rPr lang="en-US" sz="3200" dirty="0" smtClean="0">
                <a:latin typeface="+mj-lt"/>
              </a:rPr>
              <a:t/>
            </a:r>
            <a:br>
              <a:rPr lang="en-US" sz="3200" dirty="0" smtClean="0">
                <a:latin typeface="+mj-lt"/>
              </a:rPr>
            </a:br>
            <a:r>
              <a:rPr lang="en-US" sz="3200" dirty="0" err="1" smtClean="0">
                <a:latin typeface="+mj-lt"/>
              </a:rPr>
              <a:t>Thêm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thú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cưng</a:t>
            </a:r>
            <a:endParaRPr lang="en-US" sz="3200" dirty="0">
              <a:latin typeface="+mj-lt"/>
            </a:endParaRPr>
          </a:p>
        </p:txBody>
      </p:sp>
      <p:pic>
        <p:nvPicPr>
          <p:cNvPr id="819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4762"/>
            <a:ext cx="6853237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198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7150"/>
            <a:ext cx="4605299" cy="857400"/>
          </a:xfrm>
        </p:spPr>
        <p:txBody>
          <a:bodyPr/>
          <a:lstStyle/>
          <a:p>
            <a:pPr algn="ctr"/>
            <a:r>
              <a:rPr lang="en-US" sz="3600" dirty="0">
                <a:latin typeface="+mj-lt"/>
              </a:rPr>
              <a:t>5</a:t>
            </a:r>
            <a:r>
              <a:rPr lang="en-US" sz="3600" dirty="0" smtClean="0">
                <a:latin typeface="+mj-lt"/>
              </a:rPr>
              <a:t>. </a:t>
            </a:r>
            <a:r>
              <a:rPr lang="en-US" sz="3600" dirty="0" err="1">
                <a:latin typeface="+mj-lt"/>
              </a:rPr>
              <a:t>Cơ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sở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dữ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liệu</a:t>
            </a:r>
            <a:endParaRPr lang="en-US" sz="36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" y="1428750"/>
            <a:ext cx="3124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:  User</a:t>
            </a: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: Post</a:t>
            </a: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thú</a:t>
            </a:r>
            <a:r>
              <a:rPr lang="en-US" dirty="0"/>
              <a:t> </a:t>
            </a:r>
            <a:r>
              <a:rPr lang="en-US" dirty="0" err="1"/>
              <a:t>cưng</a:t>
            </a:r>
            <a:r>
              <a:rPr lang="en-US" dirty="0"/>
              <a:t> : Pet</a:t>
            </a: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cảm</a:t>
            </a:r>
            <a:r>
              <a:rPr lang="en-US" dirty="0" smtClean="0"/>
              <a:t> </a:t>
            </a:r>
            <a:r>
              <a:rPr lang="en-US" dirty="0" err="1" smtClean="0"/>
              <a:t>xúc</a:t>
            </a:r>
            <a:r>
              <a:rPr lang="en-US" dirty="0" smtClean="0"/>
              <a:t> : React</a:t>
            </a: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: Feedback</a:t>
            </a: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: Comment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0800" y="1428750"/>
            <a:ext cx="335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: History</a:t>
            </a: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chuyện</a:t>
            </a:r>
            <a:r>
              <a:rPr lang="en-US" dirty="0"/>
              <a:t> : Inbox</a:t>
            </a: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/>
              <a:t>Bảng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: Message</a:t>
            </a: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/>
              <a:t>Bảng</a:t>
            </a:r>
            <a:r>
              <a:rPr lang="en-US" dirty="0"/>
              <a:t> Theo </a:t>
            </a:r>
            <a:r>
              <a:rPr lang="en-US" dirty="0" err="1"/>
              <a:t>dõi</a:t>
            </a:r>
            <a:r>
              <a:rPr lang="en-US" dirty="0"/>
              <a:t> : Follow</a:t>
            </a: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: Notification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9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895350"/>
            <a:ext cx="5962575" cy="1159799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+mj-lt"/>
              </a:rPr>
              <a:t>6</a:t>
            </a:r>
            <a:r>
              <a:rPr lang="en-US" sz="3600" dirty="0" smtClean="0">
                <a:latin typeface="+mj-lt"/>
              </a:rPr>
              <a:t>. </a:t>
            </a:r>
            <a:r>
              <a:rPr lang="en-US" sz="3600" dirty="0" err="1" smtClean="0">
                <a:latin typeface="+mj-lt"/>
              </a:rPr>
              <a:t>Biểu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đồ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lớp</a:t>
            </a:r>
            <a:endParaRPr lang="en-US" sz="3600" dirty="0">
              <a:latin typeface="+mj-lt"/>
            </a:endParaRPr>
          </a:p>
        </p:txBody>
      </p:sp>
      <p:pic>
        <p:nvPicPr>
          <p:cNvPr id="921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4763"/>
            <a:ext cx="6853237" cy="513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60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>
                <a:latin typeface="+mj-lt"/>
              </a:rPr>
              <a:t>7. </a:t>
            </a:r>
            <a:r>
              <a:rPr lang="en-US" sz="3600" dirty="0" err="1" smtClean="0">
                <a:latin typeface="+mj-lt"/>
              </a:rPr>
              <a:t>Kết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quả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thực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hiện</a:t>
            </a:r>
            <a:endParaRPr lang="en-US" sz="3600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81000" y="1323150"/>
            <a:ext cx="5105400" cy="361080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err="1" smtClean="0">
                <a:latin typeface="+mj-lt"/>
              </a:rPr>
              <a:t>Tìm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hiểu</a:t>
            </a:r>
            <a:r>
              <a:rPr lang="en-US" sz="1800" dirty="0" smtClean="0">
                <a:latin typeface="+mj-lt"/>
              </a:rPr>
              <a:t>, </a:t>
            </a:r>
            <a:r>
              <a:rPr lang="en-US" sz="1800" dirty="0" err="1" smtClean="0">
                <a:latin typeface="+mj-lt"/>
              </a:rPr>
              <a:t>phân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tích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hệ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thống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và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thực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hiện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được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các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chức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năng</a:t>
            </a:r>
            <a:r>
              <a:rPr lang="en-US" sz="1800" dirty="0" smtClean="0">
                <a:latin typeface="+mj-lt"/>
              </a:rPr>
              <a:t>, </a:t>
            </a:r>
            <a:r>
              <a:rPr lang="en-US" sz="1800" dirty="0" err="1" smtClean="0">
                <a:latin typeface="+mj-lt"/>
              </a:rPr>
              <a:t>yêu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cầu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bài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toán</a:t>
            </a:r>
            <a:endParaRPr lang="en-US" sz="1800" dirty="0" smtClean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err="1" smtClean="0">
                <a:latin typeface="+mj-lt"/>
              </a:rPr>
              <a:t>Triển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khai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thành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công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hệ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thống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bằng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công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nghệ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mới</a:t>
            </a:r>
            <a:endParaRPr lang="en-US" sz="1800" dirty="0" smtClean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err="1" smtClean="0">
                <a:latin typeface="+mj-lt"/>
              </a:rPr>
              <a:t>Xây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dựng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thành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công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mạng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xã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hội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thú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cưng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với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đủ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các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chức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năng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cần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thiết</a:t>
            </a:r>
            <a:r>
              <a:rPr lang="en-US" sz="1800" dirty="0" smtClean="0">
                <a:latin typeface="+mj-lt"/>
              </a:rPr>
              <a:t>, </a:t>
            </a:r>
            <a:r>
              <a:rPr lang="en-US" sz="1800" dirty="0" err="1" smtClean="0">
                <a:latin typeface="+mj-lt"/>
              </a:rPr>
              <a:t>kết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nối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người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dùng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cùng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sở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thích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thú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cưng</a:t>
            </a:r>
            <a:endParaRPr lang="en-US" sz="1800" dirty="0" smtClean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800" dirty="0" smtClean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261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533400" y="225026"/>
            <a:ext cx="6140399" cy="670325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en-US" sz="3600" dirty="0" err="1">
                <a:latin typeface="+mj-lt"/>
              </a:rPr>
              <a:t>Nội</a:t>
            </a:r>
            <a:r>
              <a:rPr lang="en-US" sz="3600" dirty="0">
                <a:latin typeface="+mj-lt"/>
              </a:rPr>
              <a:t> dung</a:t>
            </a:r>
            <a:endParaRPr lang="en" sz="3600" dirty="0">
              <a:latin typeface="+mj-lt"/>
            </a:endParaRPr>
          </a:p>
        </p:txBody>
      </p:sp>
      <p:sp>
        <p:nvSpPr>
          <p:cNvPr id="522" name="Shape 522"/>
          <p:cNvSpPr txBox="1"/>
          <p:nvPr/>
        </p:nvSpPr>
        <p:spPr>
          <a:xfrm>
            <a:off x="-685800" y="1276351"/>
            <a:ext cx="3809999" cy="31383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+mj-lt"/>
              <a:ea typeface="Dosis"/>
              <a:cs typeface="Dosis"/>
              <a:sym typeface="Dosi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6800" y="1200152"/>
            <a:ext cx="6096000" cy="372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2" indent="-342892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Tổng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quan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về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đề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tài</a:t>
            </a:r>
            <a:endParaRPr lang="en-US" sz="2000" dirty="0">
              <a:solidFill>
                <a:srgbClr val="0070C0"/>
              </a:solidFill>
            </a:endParaRPr>
          </a:p>
          <a:p>
            <a:pPr marL="342892" indent="-342892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Lựa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chọn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công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nghệ</a:t>
            </a:r>
            <a:endParaRPr lang="en-US" sz="2000" dirty="0">
              <a:solidFill>
                <a:srgbClr val="0070C0"/>
              </a:solidFill>
            </a:endParaRPr>
          </a:p>
          <a:p>
            <a:pPr marL="342892" indent="-342892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Biểu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đồ</a:t>
            </a:r>
            <a:r>
              <a:rPr lang="en-US" sz="2000" dirty="0">
                <a:solidFill>
                  <a:srgbClr val="0070C0"/>
                </a:solidFill>
              </a:rPr>
              <a:t> Use case</a:t>
            </a:r>
          </a:p>
          <a:p>
            <a:pPr marL="342892" indent="-342892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Biểu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đồ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Trình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tự</a:t>
            </a:r>
            <a:endParaRPr lang="en-US" sz="2000" dirty="0">
              <a:solidFill>
                <a:srgbClr val="0070C0"/>
              </a:solidFill>
            </a:endParaRPr>
          </a:p>
          <a:p>
            <a:pPr marL="342892" indent="-342892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Thiết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kế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cơ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sở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dữ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liệu</a:t>
            </a:r>
            <a:endParaRPr lang="en-US" sz="2000" dirty="0">
              <a:solidFill>
                <a:srgbClr val="0070C0"/>
              </a:solidFill>
            </a:endParaRPr>
          </a:p>
          <a:p>
            <a:pPr marL="342892" indent="-342892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Biểu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đồ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lớp</a:t>
            </a:r>
            <a:endParaRPr lang="en-US" sz="2000" dirty="0" smtClean="0">
              <a:solidFill>
                <a:srgbClr val="0070C0"/>
              </a:solidFill>
            </a:endParaRPr>
          </a:p>
          <a:p>
            <a:pPr marL="342892" indent="-342892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 smtClean="0">
                <a:solidFill>
                  <a:srgbClr val="0070C0"/>
                </a:solidFill>
              </a:rPr>
              <a:t>Kết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quả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thực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hiện</a:t>
            </a:r>
            <a:endParaRPr lang="en-US" sz="2000" dirty="0" smtClean="0">
              <a:solidFill>
                <a:srgbClr val="0070C0"/>
              </a:solidFill>
            </a:endParaRPr>
          </a:p>
          <a:p>
            <a:pPr marL="342892" indent="-342892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 smtClean="0">
                <a:solidFill>
                  <a:srgbClr val="0070C0"/>
                </a:solidFill>
              </a:rPr>
              <a:t>Đánh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giá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hệ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thống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33350"/>
            <a:ext cx="5810175" cy="550199"/>
          </a:xfrm>
        </p:spPr>
        <p:txBody>
          <a:bodyPr/>
          <a:lstStyle/>
          <a:p>
            <a:pPr algn="ctr"/>
            <a:r>
              <a:rPr lang="en-US" sz="3600" dirty="0" smtClean="0">
                <a:latin typeface="+mj-lt"/>
              </a:rPr>
              <a:t>7.1 </a:t>
            </a:r>
            <a:r>
              <a:rPr lang="en-US" sz="3600" dirty="0" err="1" smtClean="0">
                <a:latin typeface="+mj-lt"/>
              </a:rPr>
              <a:t>Giao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diện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Bảng</a:t>
            </a:r>
            <a:r>
              <a:rPr lang="en-US" sz="3600" dirty="0" smtClean="0">
                <a:latin typeface="+mj-lt"/>
              </a:rPr>
              <a:t> tin</a:t>
            </a:r>
            <a:endParaRPr lang="en-US" sz="3600" dirty="0">
              <a:latin typeface="+mj-lt"/>
            </a:endParaRPr>
          </a:p>
        </p:txBody>
      </p:sp>
      <p:pic>
        <p:nvPicPr>
          <p:cNvPr id="1024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1550"/>
            <a:ext cx="685800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914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33350"/>
            <a:ext cx="5810175" cy="550199"/>
          </a:xfrm>
        </p:spPr>
        <p:txBody>
          <a:bodyPr/>
          <a:lstStyle/>
          <a:p>
            <a:pPr algn="ctr"/>
            <a:r>
              <a:rPr lang="en-US" sz="3600" dirty="0" smtClean="0">
                <a:latin typeface="+mj-lt"/>
              </a:rPr>
              <a:t>7.2 </a:t>
            </a:r>
            <a:r>
              <a:rPr lang="en-US" sz="3600" dirty="0" err="1" smtClean="0">
                <a:latin typeface="+mj-lt"/>
              </a:rPr>
              <a:t>Giao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diện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Nhắn</a:t>
            </a:r>
            <a:r>
              <a:rPr lang="en-US" sz="3600" dirty="0" smtClean="0">
                <a:latin typeface="+mj-lt"/>
              </a:rPr>
              <a:t> tin</a:t>
            </a:r>
            <a:endParaRPr lang="en-US" sz="3600" dirty="0">
              <a:latin typeface="+mj-lt"/>
            </a:endParaRPr>
          </a:p>
        </p:txBody>
      </p:sp>
      <p:pic>
        <p:nvPicPr>
          <p:cNvPr id="1126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6" y="1123950"/>
            <a:ext cx="6867525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312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33350"/>
            <a:ext cx="6857999" cy="550199"/>
          </a:xfrm>
        </p:spPr>
        <p:txBody>
          <a:bodyPr/>
          <a:lstStyle/>
          <a:p>
            <a:pPr algn="ctr"/>
            <a:r>
              <a:rPr lang="en-US" sz="3600" dirty="0" smtClean="0">
                <a:latin typeface="+mj-lt"/>
              </a:rPr>
              <a:t>7.3 </a:t>
            </a:r>
            <a:r>
              <a:rPr lang="en-US" sz="3600" dirty="0" err="1" smtClean="0">
                <a:latin typeface="+mj-lt"/>
              </a:rPr>
              <a:t>Giao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diện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Quản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lý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phản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hồi</a:t>
            </a:r>
            <a:endParaRPr lang="en-US" sz="3600" dirty="0">
              <a:latin typeface="+mj-lt"/>
            </a:endParaRPr>
          </a:p>
        </p:txBody>
      </p:sp>
      <p:pic>
        <p:nvPicPr>
          <p:cNvPr id="1229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47750"/>
            <a:ext cx="6857999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753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33350"/>
            <a:ext cx="6857999" cy="550199"/>
          </a:xfrm>
        </p:spPr>
        <p:txBody>
          <a:bodyPr/>
          <a:lstStyle/>
          <a:p>
            <a:pPr algn="ctr"/>
            <a:r>
              <a:rPr lang="en-US" sz="3600" dirty="0" smtClean="0">
                <a:latin typeface="+mj-lt"/>
              </a:rPr>
              <a:t>7.4 </a:t>
            </a:r>
            <a:r>
              <a:rPr lang="en-US" sz="3600" dirty="0" err="1" smtClean="0">
                <a:latin typeface="+mj-lt"/>
              </a:rPr>
              <a:t>Giao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diện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Thay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đổi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ảnh</a:t>
            </a:r>
            <a:endParaRPr lang="en-US" sz="3600" dirty="0">
              <a:latin typeface="+mj-lt"/>
            </a:endParaRPr>
          </a:p>
        </p:txBody>
      </p:sp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00150"/>
            <a:ext cx="6857999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0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33350"/>
            <a:ext cx="6857999" cy="550199"/>
          </a:xfrm>
        </p:spPr>
        <p:txBody>
          <a:bodyPr/>
          <a:lstStyle/>
          <a:p>
            <a:pPr algn="ctr"/>
            <a:r>
              <a:rPr lang="en-US" sz="3600" dirty="0" smtClean="0">
                <a:latin typeface="+mj-lt"/>
              </a:rPr>
              <a:t>7.5 </a:t>
            </a:r>
            <a:r>
              <a:rPr lang="en-US" sz="3600" dirty="0" err="1" smtClean="0">
                <a:latin typeface="+mj-lt"/>
              </a:rPr>
              <a:t>Giao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diện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Tìm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kiếm</a:t>
            </a:r>
            <a:r>
              <a:rPr lang="en-US" sz="3600" dirty="0" smtClean="0">
                <a:latin typeface="+mj-lt"/>
              </a:rPr>
              <a:t>, </a:t>
            </a:r>
            <a:r>
              <a:rPr lang="en-US" sz="3600" dirty="0" err="1" smtClean="0">
                <a:latin typeface="+mj-lt"/>
              </a:rPr>
              <a:t>gợi</a:t>
            </a:r>
            <a:r>
              <a:rPr lang="en-US" sz="3600" dirty="0" smtClean="0">
                <a:latin typeface="+mj-lt"/>
              </a:rPr>
              <a:t> ý</a:t>
            </a:r>
            <a:endParaRPr lang="en-US" sz="3600" dirty="0">
              <a:latin typeface="+mj-lt"/>
            </a:endParaRPr>
          </a:p>
        </p:txBody>
      </p:sp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23950"/>
            <a:ext cx="6857999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00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33350"/>
            <a:ext cx="6857999" cy="550199"/>
          </a:xfrm>
        </p:spPr>
        <p:txBody>
          <a:bodyPr/>
          <a:lstStyle/>
          <a:p>
            <a:pPr algn="ctr"/>
            <a:r>
              <a:rPr lang="en-US" sz="3600" dirty="0" smtClean="0">
                <a:latin typeface="+mj-lt"/>
              </a:rPr>
              <a:t>7.6 </a:t>
            </a:r>
            <a:r>
              <a:rPr lang="en-US" sz="3600" dirty="0" err="1" smtClean="0">
                <a:latin typeface="+mj-lt"/>
              </a:rPr>
              <a:t>Giao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diện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Quản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lý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thú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cưng</a:t>
            </a:r>
            <a:endParaRPr lang="en-US" sz="3600" dirty="0">
              <a:latin typeface="+mj-lt"/>
            </a:endParaRPr>
          </a:p>
        </p:txBody>
      </p:sp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76350"/>
            <a:ext cx="6857999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733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33350"/>
            <a:ext cx="6857999" cy="550199"/>
          </a:xfrm>
        </p:spPr>
        <p:txBody>
          <a:bodyPr/>
          <a:lstStyle/>
          <a:p>
            <a:pPr algn="ctr"/>
            <a:r>
              <a:rPr lang="en-US" sz="3600" dirty="0" smtClean="0">
                <a:latin typeface="+mj-lt"/>
              </a:rPr>
              <a:t>7.7 </a:t>
            </a:r>
            <a:r>
              <a:rPr lang="en-US" sz="3600" dirty="0" err="1" smtClean="0">
                <a:latin typeface="+mj-lt"/>
              </a:rPr>
              <a:t>Giao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diện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Vinh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danh</a:t>
            </a:r>
            <a:endParaRPr lang="en-US" sz="36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750"/>
            <a:ext cx="68580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1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4800" y="1161055"/>
            <a:ext cx="6172200" cy="1159799"/>
          </a:xfrm>
        </p:spPr>
        <p:txBody>
          <a:bodyPr/>
          <a:lstStyle/>
          <a:p>
            <a:pPr algn="ctr"/>
            <a:r>
              <a:rPr lang="en-US" dirty="0">
                <a:latin typeface="+mj-lt"/>
              </a:rPr>
              <a:t>8</a:t>
            </a:r>
            <a:r>
              <a:rPr lang="en-US" dirty="0" smtClean="0">
                <a:latin typeface="+mj-lt"/>
              </a:rPr>
              <a:t>. </a:t>
            </a:r>
            <a:r>
              <a:rPr lang="en-US" dirty="0" err="1" smtClean="0">
                <a:latin typeface="+mj-lt"/>
              </a:rPr>
              <a:t>Đánh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giá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hệ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thống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824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7150"/>
            <a:ext cx="4605299" cy="857400"/>
          </a:xfrm>
        </p:spPr>
        <p:txBody>
          <a:bodyPr/>
          <a:lstStyle/>
          <a:p>
            <a:pPr algn="ctr"/>
            <a:r>
              <a:rPr lang="en-US" sz="3600" dirty="0" smtClean="0">
                <a:latin typeface="+mj-lt"/>
              </a:rPr>
              <a:t>8.1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Ưu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điểm</a:t>
            </a:r>
            <a:endParaRPr lang="en-US" sz="36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428750"/>
            <a:ext cx="48005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Đầy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đủ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chức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năng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mạng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xã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hội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cơ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bản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Nhắn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tin,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theo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dõi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cập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nhật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thông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tin,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đăng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bài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lịch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sử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,…</a:t>
            </a: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Thông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báo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, tin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nhắn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realtime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Đáp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ứng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nhu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cầu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giải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trí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kết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nối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của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người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dùng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Tương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thích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mọi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trình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duyệt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Tải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trang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nhanh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không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cần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reload</a:t>
            </a: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Giao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diện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đơn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giản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thân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thiện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dễ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dàng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sử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dụng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67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7150"/>
            <a:ext cx="4605299" cy="857400"/>
          </a:xfrm>
        </p:spPr>
        <p:txBody>
          <a:bodyPr/>
          <a:lstStyle/>
          <a:p>
            <a:pPr algn="ctr"/>
            <a:r>
              <a:rPr lang="en-US" sz="3600" dirty="0" smtClean="0">
                <a:latin typeface="+mj-lt"/>
              </a:rPr>
              <a:t>8.2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Nhược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điểm</a:t>
            </a:r>
            <a:endParaRPr lang="en-US" sz="36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1" y="1657350"/>
            <a:ext cx="4800599" cy="247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Chưa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thực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sự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bộc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phá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độc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đáo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về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giao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diện</a:t>
            </a:r>
            <a:endParaRPr lang="en-US" sz="1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Chưa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thử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nghiệm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hệ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thống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với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lượng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người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dùng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lớn</a:t>
            </a:r>
            <a:endParaRPr lang="en-US" sz="1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Một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vài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tính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năng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chưa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thực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sự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hoàn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thiện</a:t>
            </a:r>
            <a:endParaRPr lang="en-US" sz="1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54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3350"/>
            <a:ext cx="6140399" cy="857400"/>
          </a:xfrm>
        </p:spPr>
        <p:txBody>
          <a:bodyPr/>
          <a:lstStyle/>
          <a:p>
            <a:r>
              <a:rPr lang="en-US" sz="3600" dirty="0">
                <a:latin typeface="+mj-lt"/>
              </a:rPr>
              <a:t>1. </a:t>
            </a:r>
            <a:r>
              <a:rPr lang="en-US" sz="3600" dirty="0" err="1">
                <a:latin typeface="+mj-lt"/>
              </a:rPr>
              <a:t>Tổng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quan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đề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tài</a:t>
            </a:r>
            <a:endParaRPr lang="en-US" sz="3600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309226"/>
            <a:ext cx="4038600" cy="3548524"/>
          </a:xfrm>
        </p:spPr>
        <p:txBody>
          <a:bodyPr/>
          <a:lstStyle/>
          <a:p>
            <a:pPr marL="457189" indent="-457189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Thú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cưng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ngày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càng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được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ưa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chuộng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  <a:p>
            <a:pPr marL="457189" indent="-457189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Cuộc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sống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công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nghệ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kết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nối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mọi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người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qua internet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phát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triển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mạnh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mẽ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  <a:p>
            <a:pPr marL="457189" indent="-457189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Cần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một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website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kết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nối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mọi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người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cùng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sở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thích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, chia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sẻ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về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thú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cưng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, </a:t>
            </a: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giải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trí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, </a:t>
            </a: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trao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đổi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,..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4" name="Picture 2" descr="C:\Users\BienPham\Desktop\tuyen-chon-hinh-nen-meo-con-dep-xinh-de-thuong-nhat-cho-ban-gai-yeu-thich-thu-cung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1314526"/>
            <a:ext cx="1944559" cy="163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BienPham\Desktop\internet-ket-noi-moi-nguoi-lai-voi-nha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483" y="3181350"/>
            <a:ext cx="1821543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37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150"/>
            <a:ext cx="5334000" cy="857400"/>
          </a:xfrm>
        </p:spPr>
        <p:txBody>
          <a:bodyPr/>
          <a:lstStyle/>
          <a:p>
            <a:pPr algn="ctr"/>
            <a:r>
              <a:rPr lang="en-US" sz="3600" dirty="0" smtClean="0">
                <a:latin typeface="+mj-lt"/>
              </a:rPr>
              <a:t>8.3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Định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hướng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tương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lai</a:t>
            </a:r>
            <a:endParaRPr lang="en-US" sz="36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1" y="1359277"/>
            <a:ext cx="5029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Mở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rộng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dữ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liệu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để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phát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triển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hệ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thống</a:t>
            </a:r>
            <a:endParaRPr lang="en-US" sz="1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Nâng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cấp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giao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diện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thu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hút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người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dùng</a:t>
            </a:r>
            <a:endParaRPr lang="en-US" sz="1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Tích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hợp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đăng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nhập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bằng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Google, Facebook</a:t>
            </a: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Cho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phép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tạo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album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ảnh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, video</a:t>
            </a: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Thêm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khu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vực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chủ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đề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riêng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về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thú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cưng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Thêm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các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tính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năng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thú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cưng</a:t>
            </a:r>
            <a:endParaRPr lang="en-US" sz="1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endParaRPr lang="en-US" sz="1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09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38200" y="209550"/>
            <a:ext cx="5715000" cy="1524000"/>
          </a:xfrm>
        </p:spPr>
        <p:txBody>
          <a:bodyPr/>
          <a:lstStyle/>
          <a:p>
            <a:pPr algn="ctr"/>
            <a:r>
              <a:rPr lang="en-US" sz="3000" dirty="0" smtClean="0">
                <a:latin typeface="+mj-lt"/>
              </a:rPr>
              <a:t>Xin </a:t>
            </a:r>
            <a:r>
              <a:rPr lang="en-US" sz="3000" dirty="0" err="1" smtClean="0">
                <a:latin typeface="+mj-lt"/>
              </a:rPr>
              <a:t>chân</a:t>
            </a:r>
            <a:r>
              <a:rPr lang="en-US" sz="3000" dirty="0" smtClean="0">
                <a:latin typeface="+mj-lt"/>
              </a:rPr>
              <a:t> </a:t>
            </a:r>
            <a:r>
              <a:rPr lang="en-US" sz="3000" dirty="0" err="1" smtClean="0">
                <a:latin typeface="+mj-lt"/>
              </a:rPr>
              <a:t>thành</a:t>
            </a:r>
            <a:r>
              <a:rPr lang="en-US" sz="3000" dirty="0" smtClean="0">
                <a:latin typeface="+mj-lt"/>
              </a:rPr>
              <a:t> </a:t>
            </a:r>
            <a:r>
              <a:rPr lang="en-US" sz="3000" dirty="0" err="1" smtClean="0">
                <a:latin typeface="+mj-lt"/>
              </a:rPr>
              <a:t>cảm</a:t>
            </a:r>
            <a:r>
              <a:rPr lang="en-US" sz="3000" dirty="0" smtClean="0">
                <a:latin typeface="+mj-lt"/>
              </a:rPr>
              <a:t> </a:t>
            </a:r>
            <a:r>
              <a:rPr lang="en-US" sz="3000" dirty="0" err="1" smtClean="0">
                <a:latin typeface="+mj-lt"/>
              </a:rPr>
              <a:t>ơn</a:t>
            </a:r>
            <a:r>
              <a:rPr lang="en-US" sz="3000" dirty="0" smtClean="0">
                <a:latin typeface="+mj-lt"/>
              </a:rPr>
              <a:t/>
            </a:r>
            <a:br>
              <a:rPr lang="en-US" sz="3000" dirty="0" smtClean="0">
                <a:latin typeface="+mj-lt"/>
              </a:rPr>
            </a:br>
            <a:r>
              <a:rPr lang="en-US" sz="3000" dirty="0" err="1" smtClean="0">
                <a:latin typeface="+mj-lt"/>
              </a:rPr>
              <a:t>thầy</a:t>
            </a:r>
            <a:r>
              <a:rPr lang="en-US" sz="3000" dirty="0" smtClean="0">
                <a:latin typeface="+mj-lt"/>
              </a:rPr>
              <a:t> </a:t>
            </a:r>
            <a:r>
              <a:rPr lang="en-US" sz="3000" dirty="0" err="1" smtClean="0">
                <a:latin typeface="+mj-lt"/>
              </a:rPr>
              <a:t>cô</a:t>
            </a:r>
            <a:r>
              <a:rPr lang="en-US" sz="3000" dirty="0" smtClean="0">
                <a:latin typeface="+mj-lt"/>
              </a:rPr>
              <a:t> </a:t>
            </a:r>
            <a:r>
              <a:rPr lang="en-US" sz="3000" dirty="0" err="1" smtClean="0">
                <a:latin typeface="+mj-lt"/>
              </a:rPr>
              <a:t>và</a:t>
            </a:r>
            <a:r>
              <a:rPr lang="en-US" sz="3000" dirty="0" smtClean="0">
                <a:latin typeface="+mj-lt"/>
              </a:rPr>
              <a:t> </a:t>
            </a:r>
            <a:r>
              <a:rPr lang="en-US" sz="3000" dirty="0" err="1" smtClean="0">
                <a:latin typeface="+mj-lt"/>
              </a:rPr>
              <a:t>các</a:t>
            </a:r>
            <a:r>
              <a:rPr lang="en-US" sz="3000" dirty="0" smtClean="0">
                <a:latin typeface="+mj-lt"/>
              </a:rPr>
              <a:t> </a:t>
            </a:r>
            <a:r>
              <a:rPr lang="en-US" sz="3000" dirty="0" err="1" smtClean="0">
                <a:latin typeface="+mj-lt"/>
              </a:rPr>
              <a:t>bạn</a:t>
            </a:r>
            <a:r>
              <a:rPr lang="en-US" sz="3000" dirty="0" smtClean="0">
                <a:latin typeface="+mj-lt"/>
              </a:rPr>
              <a:t> </a:t>
            </a:r>
            <a:r>
              <a:rPr lang="en-US" sz="3000" dirty="0" err="1" smtClean="0">
                <a:latin typeface="+mj-lt"/>
              </a:rPr>
              <a:t>đã</a:t>
            </a:r>
            <a:r>
              <a:rPr lang="en-US" sz="3000" dirty="0" smtClean="0">
                <a:latin typeface="+mj-lt"/>
              </a:rPr>
              <a:t> </a:t>
            </a:r>
            <a:r>
              <a:rPr lang="en-US" sz="3000" dirty="0" err="1" smtClean="0">
                <a:latin typeface="+mj-lt"/>
              </a:rPr>
              <a:t>lắng</a:t>
            </a:r>
            <a:r>
              <a:rPr lang="en-US" sz="3000" dirty="0" smtClean="0">
                <a:latin typeface="+mj-lt"/>
              </a:rPr>
              <a:t> </a:t>
            </a:r>
            <a:r>
              <a:rPr lang="en-US" sz="3000" dirty="0" err="1" smtClean="0">
                <a:latin typeface="+mj-lt"/>
              </a:rPr>
              <a:t>nghe</a:t>
            </a:r>
            <a:endParaRPr lang="en-US" sz="3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14550"/>
            <a:ext cx="2357442" cy="25146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1962150"/>
            <a:ext cx="2662238" cy="28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4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762000" y="209551"/>
            <a:ext cx="5301599" cy="609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algn="ctr"/>
            <a:r>
              <a:rPr lang="en" sz="3400" dirty="0">
                <a:latin typeface="+mj-lt"/>
              </a:rPr>
              <a:t>Các chức năng chính</a:t>
            </a:r>
          </a:p>
        </p:txBody>
      </p:sp>
      <p:pic>
        <p:nvPicPr>
          <p:cNvPr id="2050" name="Picture 2" descr="Kết quả hình ảnh cho Login Regis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18466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ết quả hình ảnh cho inbo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1" y="1389986"/>
            <a:ext cx="1320799" cy="79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074" y="1407708"/>
            <a:ext cx="1283926" cy="77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 descr="Kết quả hình ảnh cho notific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234" y="1329236"/>
            <a:ext cx="786566" cy="7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15" y="2721531"/>
            <a:ext cx="777485" cy="764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 descr="Kết quả hình ảnh cho Pos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47017"/>
            <a:ext cx="1152600" cy="81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647950"/>
            <a:ext cx="1207726" cy="833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487" y="2661467"/>
            <a:ext cx="1198713" cy="748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605" y="1205697"/>
            <a:ext cx="1033395" cy="10612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571750"/>
            <a:ext cx="1371600" cy="914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36550" y="190500"/>
            <a:ext cx="6140450" cy="857250"/>
          </a:xfrm>
        </p:spPr>
        <p:txBody>
          <a:bodyPr/>
          <a:lstStyle/>
          <a:p>
            <a:r>
              <a:rPr lang="en-US" sz="3600" dirty="0">
                <a:latin typeface="+mj-lt"/>
              </a:rPr>
              <a:t>2. </a:t>
            </a:r>
            <a:r>
              <a:rPr lang="en-US" sz="3600" dirty="0" err="1">
                <a:latin typeface="+mj-lt"/>
              </a:rPr>
              <a:t>Lựa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chọn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công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nghệ</a:t>
            </a:r>
            <a:endParaRPr lang="en-US" sz="3600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304800" y="1073154"/>
            <a:ext cx="5263038" cy="3708396"/>
          </a:xfrm>
        </p:spPr>
        <p:txBody>
          <a:bodyPr/>
          <a:lstStyle/>
          <a:p>
            <a:pPr marL="457189" indent="-457189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800" dirty="0">
                <a:latin typeface="+mn-lt"/>
              </a:rPr>
              <a:t>Back end: </a:t>
            </a:r>
            <a:r>
              <a:rPr lang="en-US" sz="1800" dirty="0" err="1" smtClean="0">
                <a:latin typeface="+mn-lt"/>
              </a:rPr>
              <a:t>Nodejs</a:t>
            </a:r>
            <a:r>
              <a:rPr lang="en-US" sz="1800" dirty="0" smtClean="0">
                <a:latin typeface="+mn-lt"/>
              </a:rPr>
              <a:t> - Sails</a:t>
            </a:r>
            <a:endParaRPr lang="en-US" sz="1800" dirty="0">
              <a:latin typeface="+mn-lt"/>
            </a:endParaRPr>
          </a:p>
          <a:p>
            <a:pPr marL="457189" indent="-457189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800" dirty="0" err="1">
                <a:latin typeface="+mn-lt"/>
              </a:rPr>
              <a:t>Cơ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sở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dữ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liệu</a:t>
            </a:r>
            <a:r>
              <a:rPr lang="en-US" sz="1800" dirty="0">
                <a:latin typeface="+mn-lt"/>
              </a:rPr>
              <a:t>: </a:t>
            </a:r>
            <a:r>
              <a:rPr lang="en-US" sz="1800" dirty="0" err="1">
                <a:latin typeface="+mn-lt"/>
              </a:rPr>
              <a:t>MongoDB</a:t>
            </a:r>
            <a:endParaRPr lang="en-US" sz="1800" dirty="0">
              <a:latin typeface="+mn-lt"/>
            </a:endParaRPr>
          </a:p>
          <a:p>
            <a:pPr marL="457189" indent="-457189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800" dirty="0">
                <a:latin typeface="+mj-lt"/>
              </a:rPr>
              <a:t>Front end: </a:t>
            </a:r>
            <a:r>
              <a:rPr lang="en-US" sz="1800" dirty="0" err="1">
                <a:latin typeface="+mj-lt"/>
              </a:rPr>
              <a:t>ReactJS</a:t>
            </a:r>
            <a:r>
              <a:rPr lang="en-US" sz="1800" dirty="0">
                <a:latin typeface="+mj-lt"/>
              </a:rPr>
              <a:t> + HTML + CSS</a:t>
            </a:r>
          </a:p>
          <a:p>
            <a:pPr marL="457189" indent="-457189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800" dirty="0" err="1">
                <a:latin typeface="+mn-lt"/>
              </a:rPr>
              <a:t>Công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cụ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lập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trình</a:t>
            </a:r>
            <a:r>
              <a:rPr lang="en-US" sz="1800" dirty="0">
                <a:latin typeface="+mn-lt"/>
              </a:rPr>
              <a:t>: </a:t>
            </a:r>
            <a:r>
              <a:rPr lang="en-US" sz="1800" dirty="0" err="1">
                <a:latin typeface="+mn-lt"/>
              </a:rPr>
              <a:t>Subline</a:t>
            </a:r>
            <a:r>
              <a:rPr lang="en-US" sz="1800" dirty="0">
                <a:latin typeface="+mn-lt"/>
              </a:rPr>
              <a:t> Text</a:t>
            </a:r>
          </a:p>
          <a:p>
            <a:pPr marL="457189" indent="-457189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800" dirty="0" err="1">
                <a:latin typeface="+mn-lt"/>
              </a:rPr>
              <a:t>Công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cụ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quản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lý</a:t>
            </a:r>
            <a:r>
              <a:rPr lang="en-US" sz="1800" dirty="0">
                <a:latin typeface="+mn-lt"/>
              </a:rPr>
              <a:t> code: </a:t>
            </a:r>
            <a:r>
              <a:rPr lang="en-US" sz="1800" dirty="0" err="1" smtClean="0">
                <a:latin typeface="+mn-lt"/>
              </a:rPr>
              <a:t>Git</a:t>
            </a:r>
            <a:endParaRPr lang="en-US" sz="1800" dirty="0">
              <a:latin typeface="+mn-lt"/>
            </a:endParaRPr>
          </a:p>
        </p:txBody>
      </p:sp>
      <p:pic>
        <p:nvPicPr>
          <p:cNvPr id="6" name="Picture 5" descr="Description: C:\Users\BienPham\Desktop\2015_04_18_8f9ac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039" y="2417498"/>
            <a:ext cx="1635866" cy="994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985" y="3657601"/>
            <a:ext cx="951015" cy="84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749" y="1039549"/>
            <a:ext cx="1622051" cy="125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4006" y="819150"/>
            <a:ext cx="4614750" cy="1159799"/>
          </a:xfrm>
        </p:spPr>
        <p:txBody>
          <a:bodyPr/>
          <a:lstStyle/>
          <a:p>
            <a:pPr algn="ctr"/>
            <a:r>
              <a:rPr lang="en-US" sz="3600" dirty="0">
                <a:latin typeface="+mj-lt"/>
              </a:rPr>
              <a:t>3. </a:t>
            </a:r>
            <a:r>
              <a:rPr lang="en-US" sz="3600" dirty="0" err="1">
                <a:latin typeface="+mj-lt"/>
              </a:rPr>
              <a:t>Biểu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đồ</a:t>
            </a:r>
            <a:r>
              <a:rPr lang="en-US" sz="3600" dirty="0">
                <a:latin typeface="+mj-lt"/>
              </a:rPr>
              <a:t> Use </a:t>
            </a:r>
            <a:r>
              <a:rPr lang="en-US" sz="3600" dirty="0" smtClean="0">
                <a:latin typeface="+mj-lt"/>
              </a:rPr>
              <a:t>case </a:t>
            </a:r>
            <a:r>
              <a:rPr lang="en-US" sz="3600" dirty="0" err="1">
                <a:latin typeface="+mj-lt"/>
              </a:rPr>
              <a:t>T</a:t>
            </a:r>
            <a:r>
              <a:rPr lang="en-US" sz="3600" dirty="0" err="1" smtClean="0">
                <a:latin typeface="+mj-lt"/>
              </a:rPr>
              <a:t>ổng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quan</a:t>
            </a:r>
            <a:endParaRPr lang="en-US" sz="3600" dirty="0">
              <a:latin typeface="+mj-lt"/>
            </a:endParaRPr>
          </a:p>
        </p:txBody>
      </p:sp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4762"/>
            <a:ext cx="6853238" cy="513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268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819150"/>
            <a:ext cx="5562600" cy="1159799"/>
          </a:xfrm>
        </p:spPr>
        <p:txBody>
          <a:bodyPr/>
          <a:lstStyle/>
          <a:p>
            <a:pPr algn="ctr"/>
            <a:r>
              <a:rPr lang="en-US" sz="3600" dirty="0">
                <a:latin typeface="+mj-lt"/>
              </a:rPr>
              <a:t>3.1: </a:t>
            </a:r>
            <a:r>
              <a:rPr lang="en-US" sz="3600" dirty="0" err="1">
                <a:latin typeface="+mj-lt"/>
              </a:rPr>
              <a:t>Nhóm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smtClean="0">
                <a:latin typeface="+mj-lt"/>
              </a:rPr>
              <a:t>Use Case </a:t>
            </a:r>
            <a:r>
              <a:rPr lang="en-US" sz="3600" dirty="0" err="1">
                <a:latin typeface="+mj-lt"/>
              </a:rPr>
              <a:t>Quản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lý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thông</a:t>
            </a:r>
            <a:r>
              <a:rPr lang="en-US" sz="3600" dirty="0">
                <a:latin typeface="+mj-lt"/>
              </a:rPr>
              <a:t> tin </a:t>
            </a:r>
            <a:r>
              <a:rPr lang="en-US" sz="3600" dirty="0" err="1">
                <a:latin typeface="+mj-lt"/>
              </a:rPr>
              <a:t>cá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nhân</a:t>
            </a:r>
            <a:endParaRPr lang="en-US" sz="3600" dirty="0">
              <a:latin typeface="+mj-lt"/>
            </a:endParaRPr>
          </a:p>
        </p:txBody>
      </p:sp>
      <p:pic>
        <p:nvPicPr>
          <p:cNvPr id="205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4762"/>
            <a:ext cx="6824485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084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161055"/>
            <a:ext cx="5962575" cy="1159799"/>
          </a:xfrm>
        </p:spPr>
        <p:txBody>
          <a:bodyPr/>
          <a:lstStyle/>
          <a:p>
            <a:r>
              <a:rPr lang="en-US" sz="3200" dirty="0">
                <a:latin typeface="+mj-lt"/>
              </a:rPr>
              <a:t>3.2: </a:t>
            </a:r>
            <a:r>
              <a:rPr lang="en-US" sz="3200" dirty="0" err="1">
                <a:latin typeface="+mj-lt"/>
              </a:rPr>
              <a:t>Nhóm</a:t>
            </a:r>
            <a:r>
              <a:rPr lang="en-US" sz="3200" dirty="0">
                <a:latin typeface="+mj-lt"/>
              </a:rPr>
              <a:t> UC </a:t>
            </a:r>
            <a:r>
              <a:rPr lang="en-US" sz="3200" dirty="0" err="1">
                <a:latin typeface="+mj-lt"/>
              </a:rPr>
              <a:t>Quản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lý</a:t>
            </a:r>
            <a:r>
              <a:rPr lang="en-US" sz="3200" dirty="0">
                <a:latin typeface="+mj-lt"/>
              </a:rPr>
              <a:t> tin </a:t>
            </a:r>
            <a:r>
              <a:rPr lang="en-US" sz="3200" dirty="0" err="1">
                <a:latin typeface="+mj-lt"/>
              </a:rPr>
              <a:t>nhắn</a:t>
            </a:r>
            <a:endParaRPr lang="en-US" sz="3200" dirty="0">
              <a:latin typeface="+mj-lt"/>
            </a:endParaRPr>
          </a:p>
        </p:txBody>
      </p:sp>
      <p:pic>
        <p:nvPicPr>
          <p:cNvPr id="3074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4763"/>
            <a:ext cx="6872315" cy="513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448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161055"/>
            <a:ext cx="5962575" cy="1159799"/>
          </a:xfrm>
        </p:spPr>
        <p:txBody>
          <a:bodyPr/>
          <a:lstStyle/>
          <a:p>
            <a:pPr algn="ctr"/>
            <a:r>
              <a:rPr lang="en-US" sz="3200" dirty="0" smtClean="0">
                <a:latin typeface="+mj-lt"/>
              </a:rPr>
              <a:t>3.3: </a:t>
            </a:r>
            <a:r>
              <a:rPr lang="en-US" sz="3200" dirty="0" err="1">
                <a:latin typeface="+mj-lt"/>
              </a:rPr>
              <a:t>Nhóm</a:t>
            </a:r>
            <a:r>
              <a:rPr lang="en-US" sz="3200" dirty="0">
                <a:latin typeface="+mj-lt"/>
              </a:rPr>
              <a:t> UC </a:t>
            </a:r>
            <a:r>
              <a:rPr lang="en-US" sz="3200" dirty="0" err="1" smtClean="0">
                <a:latin typeface="+mj-lt"/>
              </a:rPr>
              <a:t>Xem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bài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đăng</a:t>
            </a:r>
            <a:endParaRPr lang="en-US" sz="3200" dirty="0">
              <a:latin typeface="+mj-lt"/>
            </a:endParaRPr>
          </a:p>
        </p:txBody>
      </p:sp>
      <p:pic>
        <p:nvPicPr>
          <p:cNvPr id="4098" name="Picture 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4762"/>
            <a:ext cx="6853237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57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2408</TotalTime>
  <Words>685</Words>
  <Application>Microsoft Office PowerPoint</Application>
  <PresentationFormat>Custom</PresentationFormat>
  <Paragraphs>94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Sniglet</vt:lpstr>
      <vt:lpstr>Dosis</vt:lpstr>
      <vt:lpstr>Arial</vt:lpstr>
      <vt:lpstr>Wingdings</vt:lpstr>
      <vt:lpstr>Times New Roman</vt:lpstr>
      <vt:lpstr>Friar template</vt:lpstr>
      <vt:lpstr>PowerPoint Presentation</vt:lpstr>
      <vt:lpstr>Nội dung</vt:lpstr>
      <vt:lpstr>1. Tổng quan đề tài</vt:lpstr>
      <vt:lpstr>Các chức năng chính</vt:lpstr>
      <vt:lpstr>2. Lựa chọn công nghệ</vt:lpstr>
      <vt:lpstr>3. Biểu đồ Use case Tổng quan</vt:lpstr>
      <vt:lpstr>3.1: Nhóm Use Case Quản lý thông tin cá nhân</vt:lpstr>
      <vt:lpstr>3.2: Nhóm UC Quản lý tin nhắn</vt:lpstr>
      <vt:lpstr>3.3: Nhóm UC Xem bài đăng</vt:lpstr>
      <vt:lpstr>3.4: Use case Gợi ý theo dõi</vt:lpstr>
      <vt:lpstr>3.5: Use case Vinh danh</vt:lpstr>
      <vt:lpstr>4: Biểu đồ Trình tự</vt:lpstr>
      <vt:lpstr>4.1: Biểu đồ Trình tự Cập nhật thông tin cá nhân</vt:lpstr>
      <vt:lpstr>4.2: Biểu đồ Trình tự Gửi tin nhắn</vt:lpstr>
      <vt:lpstr>4.3: Biểu đồ Trình tự Thêm bài đăng</vt:lpstr>
      <vt:lpstr>4.4: Biểu đồ Trình tự Thêm thú cưng</vt:lpstr>
      <vt:lpstr>5. Cơ sở dữ liệu</vt:lpstr>
      <vt:lpstr>6. Biểu đồ lớp</vt:lpstr>
      <vt:lpstr>7. Kết quả thực hiện</vt:lpstr>
      <vt:lpstr>7.1 Giao diện Bảng tin</vt:lpstr>
      <vt:lpstr>7.2 Giao diện Nhắn tin</vt:lpstr>
      <vt:lpstr>7.3 Giao diện Quản lý phản hồi</vt:lpstr>
      <vt:lpstr>7.4 Giao diện Thay đổi ảnh</vt:lpstr>
      <vt:lpstr>7.5 Giao diện Tìm kiếm, gợi ý</vt:lpstr>
      <vt:lpstr>7.6 Giao diện Quản lý thú cưng</vt:lpstr>
      <vt:lpstr>7.7 Giao diện Vinh danh</vt:lpstr>
      <vt:lpstr>8. Đánh giá hệ thống</vt:lpstr>
      <vt:lpstr>8.1 Ưu điểm</vt:lpstr>
      <vt:lpstr>8.2 Nhược điểm</vt:lpstr>
      <vt:lpstr>8.3 Định hướng tương lai</vt:lpstr>
      <vt:lpstr>Xin chân thành cảm ơn thầy cô và các bạn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Admin</dc:creator>
  <cp:lastModifiedBy>Windows User</cp:lastModifiedBy>
  <cp:revision>179</cp:revision>
  <dcterms:modified xsi:type="dcterms:W3CDTF">2018-06-05T02:02:18Z</dcterms:modified>
</cp:coreProperties>
</file>